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58"/>
  </p:notesMasterIdLst>
  <p:sldIdLst>
    <p:sldId id="323" r:id="rId2"/>
    <p:sldId id="256" r:id="rId3"/>
    <p:sldId id="257" r:id="rId4"/>
    <p:sldId id="265" r:id="rId5"/>
    <p:sldId id="269" r:id="rId6"/>
    <p:sldId id="267" r:id="rId7"/>
    <p:sldId id="292" r:id="rId8"/>
    <p:sldId id="268" r:id="rId9"/>
    <p:sldId id="270" r:id="rId10"/>
    <p:sldId id="277" r:id="rId11"/>
    <p:sldId id="278" r:id="rId12"/>
    <p:sldId id="322" r:id="rId13"/>
    <p:sldId id="324" r:id="rId14"/>
    <p:sldId id="258" r:id="rId15"/>
    <p:sldId id="325" r:id="rId16"/>
    <p:sldId id="261" r:id="rId17"/>
    <p:sldId id="259" r:id="rId18"/>
    <p:sldId id="288" r:id="rId19"/>
    <p:sldId id="262" r:id="rId20"/>
    <p:sldId id="289" r:id="rId21"/>
    <p:sldId id="263" r:id="rId22"/>
    <p:sldId id="260" r:id="rId23"/>
    <p:sldId id="264" r:id="rId24"/>
    <p:sldId id="290" r:id="rId25"/>
    <p:sldId id="266" r:id="rId26"/>
    <p:sldId id="293" r:id="rId27"/>
    <p:sldId id="272" r:id="rId28"/>
    <p:sldId id="276" r:id="rId29"/>
    <p:sldId id="291" r:id="rId30"/>
    <p:sldId id="295" r:id="rId31"/>
    <p:sldId id="271" r:id="rId32"/>
    <p:sldId id="296" r:id="rId33"/>
    <p:sldId id="273" r:id="rId34"/>
    <p:sldId id="297" r:id="rId35"/>
    <p:sldId id="320" r:id="rId36"/>
    <p:sldId id="299" r:id="rId37"/>
    <p:sldId id="326" r:id="rId38"/>
    <p:sldId id="300" r:id="rId39"/>
    <p:sldId id="301" r:id="rId40"/>
    <p:sldId id="303" r:id="rId41"/>
    <p:sldId id="307" r:id="rId42"/>
    <p:sldId id="305" r:id="rId43"/>
    <p:sldId id="309" r:id="rId44"/>
    <p:sldId id="306" r:id="rId45"/>
    <p:sldId id="310" r:id="rId46"/>
    <p:sldId id="308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1"/>
    <p:restoredTop sz="94701"/>
  </p:normalViewPr>
  <p:slideViewPr>
    <p:cSldViewPr>
      <p:cViewPr varScale="1">
        <p:scale>
          <a:sx n="100" d="100"/>
          <a:sy n="100" d="100"/>
        </p:scale>
        <p:origin x="975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6A7AA-226B-064B-89DB-FD94101890F3}" type="datetimeFigureOut">
              <a:rPr lang="en-AU" smtClean="0"/>
              <a:t>1/04/2020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CDF0D-1961-3A4E-B422-786DFC579F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33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DF0D-1961-3A4E-B422-786DFC579F37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70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CDF0D-1961-3A4E-B422-786DFC579F37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82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7767D181-A3D5-2642-89F8-02891736BD91}" type="datetime1">
              <a:rPr lang="en-US" altLang="en-US"/>
              <a:pPr/>
              <a:t>4/1/2020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CF77FE38-4A59-9445-90EE-1C0E9A78EA74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29EDAA53-F31B-49E8-AD96-F1292BAC2838}" type="datetimeFigureOut">
              <a:rPr lang="en-US" smtClean="0"/>
              <a:pPr/>
              <a:t>4/1/2020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477D0E-6A39-4EE0-AD27-973651F617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%1820-01_LymphCapilrs_1.jpg%20%20%20%20%20%20%20%20%20%20%20%20%20%20%20%20%20%20%20%20%20%20%20%20%20%20%20%20%20%20%20%20%20%20%20%20%20%20%20000163BE%0CMacintosh%20HD%20%20%20%20%20%20%20%20%20%20%20%20%20%20%20%20%20%20%20ABA78158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ersonal.psu.edu/mjm5267/blogs/202c/cardiac%20cycle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6BF5-103A-4008-86A4-A4737023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331677-B57F-42BA-AB5A-45F15496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72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57256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blood flow during exercise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exercise activity of skeletal muscles is greatly increased to bring about movement of body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a large increase in blood flow to ensure an adequate supply of oxygen and nutrients, and to remove carbon dioxide and heat produced.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output may increase from 5 L/min at rest to a maximum of 30 L/min in trained athletes.</a:t>
            </a:r>
          </a:p>
          <a:p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physical activity, contracting muscles require extra blood flow.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organs do not need extra oxygen and nutrients and do not release extra carbon dioxide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 system and hormone adrenaline cause vasoconstriction in internal organs such as the stomach and intestines, and vasodilation in the muscles.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679338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directed away from those organs that do not require increased blood flow to contracting muscles.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person begins exercising, there is an increase in heart rate and stroke volume, and blood flow to skeletal muscles.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exercise proceeds, muscle cells continue to require energy. Respiration in muscle cells makes energy available but produces large amounts of wastes, including carbon dioxide and lactic acid.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Wastes act as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vasodilators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arterioles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in increased blood flow through muscle tissues ensures cells are adequately supplied with oxygen and nutrients</a:t>
            </a:r>
          </a:p>
          <a:p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 releases a lot of heat energy - tends to increase blood temperature – this also contributes to an increase in heart rate.</a:t>
            </a:r>
          </a:p>
          <a:p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FF115-89C7-44EB-8B79-174425E4596E}"/>
              </a:ext>
            </a:extLst>
          </p:cNvPr>
          <p:cNvSpPr txBox="1"/>
          <p:nvPr/>
        </p:nvSpPr>
        <p:spPr>
          <a:xfrm>
            <a:off x="323528" y="1196752"/>
            <a:ext cx="86409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Functions of Blood</a:t>
            </a:r>
          </a:p>
          <a:p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of oxygen and nutrients to all cells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of carbon dioxide and other waste products away from cells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of chemical messengers – hormones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pH of body fluids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Distributing heat and maintaining body temperature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water content and ion concentration of body fluids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against disease-causing micro-organisms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Clotting when vessels are damaged preventing blood loss </a:t>
            </a:r>
          </a:p>
        </p:txBody>
      </p:sp>
    </p:spTree>
    <p:extLst>
      <p:ext uri="{BB962C8B-B14F-4D97-AF65-F5344CB8AC3E}">
        <p14:creationId xmlns:p14="http://schemas.microsoft.com/office/powerpoint/2010/main" val="419538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ttle, glass, mug&#10;&#10;Description automatically generated">
            <a:extLst>
              <a:ext uri="{FF2B5EF4-FFF2-40B4-BE49-F238E27FC236}">
                <a16:creationId xmlns:a16="http://schemas.microsoft.com/office/drawing/2014/main" id="{C85B0DB1-9B51-4494-B23F-7D8AC9C53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65" y="736366"/>
            <a:ext cx="4033869" cy="5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5857916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as a transport medium</a:t>
            </a:r>
          </a:p>
          <a:p>
            <a:endParaRPr lang="en-A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is made up of </a:t>
            </a:r>
          </a:p>
          <a:p>
            <a:pPr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 part – plasma (water, proteins and salts) </a:t>
            </a:r>
          </a:p>
          <a:p>
            <a:pPr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non-liquid part – cells and cell fragments – formed  elements. </a:t>
            </a:r>
          </a:p>
          <a:p>
            <a:pPr>
              <a:buFont typeface="Arial" pitchFamily="34" charset="0"/>
              <a:buChar char="•"/>
            </a:pPr>
            <a:endParaRPr lang="en-A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makes up about 55% of blood volume – formed elements make up the other 45%. </a:t>
            </a:r>
          </a:p>
          <a:p>
            <a:endParaRPr lang="en-A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 elements that are suspended in blood plasma include: </a:t>
            </a:r>
          </a:p>
          <a:p>
            <a:endParaRPr lang="en-A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blood cells, or </a:t>
            </a:r>
            <a:r>
              <a:rPr lang="en-AU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erythrocyte</a:t>
            </a:r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s; </a:t>
            </a:r>
          </a:p>
          <a:p>
            <a:pPr>
              <a:buFont typeface="Arial" pitchFamily="34" charset="0"/>
              <a:buChar char="•"/>
            </a:pPr>
            <a:endParaRPr lang="en-A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blood cells, or </a:t>
            </a:r>
            <a:r>
              <a:rPr lang="en-AU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leukocytes</a:t>
            </a:r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and </a:t>
            </a:r>
          </a:p>
          <a:p>
            <a:endParaRPr lang="en-A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Platelets, or </a:t>
            </a:r>
            <a:r>
              <a:rPr lang="en-AU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thrombocytes</a:t>
            </a:r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(Fig. 6.2 on next page). </a:t>
            </a:r>
          </a:p>
          <a:p>
            <a:pPr>
              <a:buFont typeface="Arial" pitchFamily="34" charset="0"/>
              <a:buChar char="•"/>
            </a:pPr>
            <a:endParaRPr lang="en-A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about 4–5 L of blood in an average adult female and about 5–6 L in an adult male.</a:t>
            </a:r>
          </a:p>
        </p:txBody>
      </p:sp>
      <p:pic>
        <p:nvPicPr>
          <p:cNvPr id="1028" name="Picture 4" descr="http://medicineandman.com/blog/wp-content/uploads/2008/08/blood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66701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www.uwosh.edu/med_tech/oldsite/images/cell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6" y="2500306"/>
            <a:ext cx="247651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biomed.brown.edu/Courses/BI108/BI108_2005_Groups/10/pictures/web/platelet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714884"/>
            <a:ext cx="2405055" cy="1653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499992" y="2132856"/>
            <a:ext cx="4572000" cy="2308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r>
              <a:rPr lang="en-AU" sz="900" dirty="0">
                <a:solidFill>
                  <a:srgbClr val="000000"/>
                </a:solidFill>
              </a:rPr>
              <a:t>http://medicineandman.com/blog/wp-content/uploads/2008/08/blood-cells.jpg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4357694"/>
            <a:ext cx="4572000" cy="338554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r>
              <a:rPr lang="en-AU" sz="800" dirty="0">
                <a:solidFill>
                  <a:srgbClr val="000000"/>
                </a:solidFill>
              </a:rPr>
              <a:t>http://t0.gstatic.com/images?q=tbn:3mAIwcJRMjYnxM:http://www.uwosh.edu/med_tech/oldsite/images/cell6.jpg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6525344"/>
            <a:ext cx="4572000" cy="338554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r>
              <a:rPr lang="en-AU" sz="800" dirty="0">
                <a:solidFill>
                  <a:srgbClr val="000000"/>
                </a:solidFill>
              </a:rPr>
              <a:t>http://biomed.brown.edu/Courses/BI108/BI108_2005_Groups/10/pictures/web/platelets1.jpg</a:t>
            </a:r>
          </a:p>
        </p:txBody>
      </p:sp>
    </p:spTree>
    <p:extLst>
      <p:ext uri="{BB962C8B-B14F-4D97-AF65-F5344CB8AC3E}">
        <p14:creationId xmlns:p14="http://schemas.microsoft.com/office/powerpoint/2010/main" val="5885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94A7B9AB-B9D7-4948-93E6-9E3885B33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0" y="2384884"/>
            <a:ext cx="8889519" cy="2088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B47617-8C99-425B-A32F-75F3C8B34BAF}"/>
              </a:ext>
            </a:extLst>
          </p:cNvPr>
          <p:cNvSpPr txBox="1"/>
          <p:nvPr/>
        </p:nvSpPr>
        <p:spPr>
          <a:xfrm>
            <a:off x="2429842" y="1268760"/>
            <a:ext cx="4284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Types of Leukocytes</a:t>
            </a:r>
          </a:p>
        </p:txBody>
      </p:sp>
    </p:spTree>
    <p:extLst>
      <p:ext uri="{BB962C8B-B14F-4D97-AF65-F5344CB8AC3E}">
        <p14:creationId xmlns:p14="http://schemas.microsoft.com/office/powerpoint/2010/main" val="305425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7.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0"/>
            <a:ext cx="524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of oxygen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not very soluble in water - only about 3% of oxygen is carried in solution plasma.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97% is carried in combination with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haemoglobin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molecules that are found only in red blood cells.</a:t>
            </a:r>
          </a:p>
          <a:p>
            <a:pPr marL="342900" indent="-34290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Haemoglobin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able to combine with oxygen to form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oxyhaemoglobin.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of oxygen and haemoglobin is said to be </a:t>
            </a:r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loose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oxyhaemoglobin can easily break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 to release the oxygen: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293096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Hb</a:t>
            </a:r>
            <a:r>
              <a:rPr lang="en-US" sz="3200" dirty="0"/>
              <a:t>		+		O</a:t>
            </a:r>
            <a:r>
              <a:rPr lang="en-US" sz="3200" baseline="-25000" dirty="0"/>
              <a:t>2</a:t>
            </a:r>
            <a:r>
              <a:rPr lang="en-US" sz="3200" dirty="0"/>
              <a:t>			HbO</a:t>
            </a:r>
            <a:r>
              <a:rPr lang="en-US" sz="3200" baseline="-25000" dirty="0"/>
              <a:t>2</a:t>
            </a:r>
            <a:endParaRPr lang="en-US" sz="3200" dirty="0"/>
          </a:p>
          <a:p>
            <a:r>
              <a:rPr lang="en-US" sz="2000" dirty="0"/>
              <a:t>   Haemoglobin			       Oxygen</a:t>
            </a:r>
            <a:r>
              <a:rPr lang="en-US" sz="3200" dirty="0"/>
              <a:t>	          </a:t>
            </a:r>
            <a:r>
              <a:rPr lang="en-US" sz="2000" dirty="0"/>
              <a:t>Oxyhaemoglobin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08104" y="4653136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7694"/>
            <a:ext cx="8208912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of haemoglobin in red blood cells increases oxygen-carrying capacity by about 60 - 70 times.</a:t>
            </a:r>
          </a:p>
          <a:p>
            <a:pPr marL="342900" indent="-342900">
              <a:buFont typeface="Arial"/>
              <a:buChar char="•"/>
            </a:pPr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combines with haemoglobin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lungs where the 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conc. is relatively high - 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diffuses into blood through alveoli (air sacs). </a:t>
            </a:r>
          </a:p>
          <a:p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Oxyhaemoglobin 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breaks down to Hb and O</a:t>
            </a:r>
            <a:r>
              <a:rPr lang="en-AU" sz="24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situations where the 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conc. is relatively low - tissue fluid around cells has a relatively low oxygen concentration. </a:t>
            </a:r>
          </a:p>
          <a:p>
            <a:pPr marL="342900" indent="-342900">
              <a:buFont typeface="Arial"/>
              <a:buChar char="•"/>
            </a:pPr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flowing through capillaries between cells, red blood cells give up their oxygen, which diffuses into tissue fluid and then into cells (Fig. 7.3)</a:t>
            </a:r>
          </a:p>
        </p:txBody>
      </p:sp>
    </p:spTree>
    <p:extLst>
      <p:ext uri="{BB962C8B-B14F-4D97-AF65-F5344CB8AC3E}">
        <p14:creationId xmlns:p14="http://schemas.microsoft.com/office/powerpoint/2010/main" val="4058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679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of carbon dioxide</a:t>
            </a:r>
          </a:p>
          <a:p>
            <a:endParaRPr lang="en-AU" sz="2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 carried in number of ways: 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7% or 8%  dissolved in plasma and carried in solution. 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22% combines with globin part of the haemoglobin molecule to form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carbaminohaemoglobin. 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Remainder - about 70% carried in plasma as bicarbonate ions, HCO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(see Fig. 7.3 and Table 7.1).</a:t>
            </a:r>
          </a:p>
          <a:p>
            <a:pPr marL="342900" indent="-342900"/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blood flows through capillaries between body cells, 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diffuses from cells into plasma due to the difference in 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conc. (higher 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 in tissue fluid and lower 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concentration in plasma).</a:t>
            </a:r>
          </a:p>
        </p:txBody>
      </p:sp>
    </p:spTree>
    <p:extLst>
      <p:ext uri="{BB962C8B-B14F-4D97-AF65-F5344CB8AC3E}">
        <p14:creationId xmlns:p14="http://schemas.microsoft.com/office/powerpoint/2010/main" val="29944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182344" cy="2291680"/>
          </a:xfrm>
        </p:spPr>
        <p:txBody>
          <a:bodyPr>
            <a:normAutofit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ATAR Human Biology – UNIT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4221088"/>
            <a:ext cx="4824536" cy="2376264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7 –  Blood and Circulation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40768"/>
            <a:ext cx="89289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dissolves in plasma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combines with haemoglobin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reacts with water to form carbonic acid (H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342900" indent="-342900">
              <a:buFont typeface="Arial"/>
              <a:buChar char="•"/>
            </a:pPr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Carbonic acid then dissociates into hydrogen ions and bicarbonate ions:</a:t>
            </a:r>
          </a:p>
          <a:p>
            <a:pPr marL="342900" indent="-342900">
              <a:buFont typeface="Arial"/>
              <a:buChar char="•"/>
            </a:pPr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pt-BR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+      H</a:t>
            </a:r>
            <a:r>
              <a:rPr lang="pt-BR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		H</a:t>
            </a:r>
            <a:r>
              <a:rPr lang="pt-BR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pt-BR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H</a:t>
            </a:r>
            <a:r>
              <a:rPr lang="pt-BR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+ 	HCO</a:t>
            </a:r>
            <a:r>
              <a:rPr lang="pt-BR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AU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r>
              <a:rPr lang="en-A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	  water                  carbonic	   hydrogen      bicarbonate</a:t>
            </a:r>
          </a:p>
          <a:p>
            <a:r>
              <a:rPr lang="en-A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dioxide 			     acid 		        ion                     ion</a:t>
            </a:r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987824" y="4869160"/>
            <a:ext cx="936104" cy="72008"/>
            <a:chOff x="3059832" y="4149080"/>
            <a:chExt cx="936104" cy="72008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059832" y="4149080"/>
              <a:ext cx="93610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3059832" y="4221088"/>
              <a:ext cx="93610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148064" y="4869160"/>
            <a:ext cx="936104" cy="72008"/>
            <a:chOff x="3059832" y="4149080"/>
            <a:chExt cx="936104" cy="7200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059832" y="4149080"/>
              <a:ext cx="93610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059832" y="4221088"/>
              <a:ext cx="93610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858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lveoli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are surrounded by a dense network of capillaries.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dissolved in plasma in capillaries diffuses out of blood into the air in alveoli.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Carbaminohaemoglobin (HbNHCOOH) breaks down, and 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released diffuses into the alveoli.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ions and bicarbonate ions recombine to form carbonic acid in the plasma, which then breaks down under enzyme action into water and 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diffuses into alveoli.</a:t>
            </a:r>
          </a:p>
          <a:p>
            <a:endParaRPr lang="en-AU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87624" y="4797152"/>
          <a:ext cx="6096000" cy="1752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Oxygen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3%</a:t>
                      </a:r>
                      <a:r>
                        <a:rPr lang="en-AU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dissolved in plasma</a:t>
                      </a:r>
                      <a:endParaRPr lang="en-AU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8% dissolved in plasma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97% transported as oxyhaemoglobin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22% as carbaminohaemoglobin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70% as bicarbonate 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436510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7.1 - Transport of gases in the blood – Relative proportions</a:t>
            </a:r>
          </a:p>
        </p:txBody>
      </p:sp>
    </p:spTree>
    <p:extLst>
      <p:ext uri="{BB962C8B-B14F-4D97-AF65-F5344CB8AC3E}">
        <p14:creationId xmlns:p14="http://schemas.microsoft.com/office/powerpoint/2010/main" val="16803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/>
          </a:p>
        </p:txBody>
      </p:sp>
      <p:pic>
        <p:nvPicPr>
          <p:cNvPr id="5" name="Picture 4" descr="Figure 7.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95332" cy="6465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4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01122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of nutrients and waste</a:t>
            </a:r>
          </a:p>
          <a:p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Nutrients and wastes transported dissolved in plasma.</a:t>
            </a:r>
          </a:p>
          <a:p>
            <a:pPr marL="342900" indent="-34290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Nutrients –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elements and molecules obtained from food.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 nutrients 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(don</a:t>
            </a:r>
            <a:r>
              <a:rPr lang="fr-FR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contain carbon)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transported as ions. 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sodium (Na</a:t>
            </a:r>
            <a:r>
              <a:rPr lang="en-AU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calcium (Ca</a:t>
            </a:r>
            <a:r>
              <a:rPr lang="en-AU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potassium (K</a:t>
            </a:r>
            <a:r>
              <a:rPr lang="en-AU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chloride (</a:t>
            </a:r>
            <a:r>
              <a:rPr lang="en-A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en-AU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iodide (I</a:t>
            </a:r>
            <a:r>
              <a:rPr lang="en-AU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ions.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nutrients 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(containing carbon)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dissolved in plasma include 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glucose, 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vitamins, 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 acids, 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 and glycerol. </a:t>
            </a:r>
          </a:p>
          <a:p>
            <a:endParaRPr lang="en-A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86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Wastes,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more correctly,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 wastes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 produced by cells that cannot be used and would be harmful if allowed to accumulate.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organic wastes that are transported in solution in the blood plasma are 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urea, 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creatinine and 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 acid.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4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913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vessels</a:t>
            </a:r>
          </a:p>
          <a:p>
            <a:endParaRPr lang="en-AU" sz="2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is pumped into blood vessels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the blood to cells of body or lungs then bring it back to the heart.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blood is referred to as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circulation.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vessels joined together to form the channels through which the blood flows: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– carry blood away from the heart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Capillaries – tiny vessels that carry blood between the cells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Veins – carry blood back to the heart.</a:t>
            </a:r>
          </a:p>
          <a:p>
            <a:endParaRPr lang="en-A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84976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flow in arteries</a:t>
            </a:r>
          </a:p>
          <a:p>
            <a:pPr marL="342900" indent="-34290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blood away from heart – walls contain 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fibres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ventricles contract and push blood into the arteries, the walls of the arteries stretch to accommodate the extra blood – produces the </a:t>
            </a:r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ventricles relax, the elastic artery walls recoil – keeps blood moving and maintains pressure. </a:t>
            </a:r>
          </a:p>
          <a:p>
            <a:pPr marL="342900" indent="-342900">
              <a:buFont typeface="Arial"/>
              <a:buChar char="•"/>
            </a:pPr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muscle can contract to reduce the diameter of arteries – reduces blood flow to an organ - called </a:t>
            </a:r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vasoconstriction.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Conversely, arterial muscle may relax and increase internal diameter increasing blood flow to an organ — </a:t>
            </a:r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vasodilation.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for changing needs of body.</a:t>
            </a:r>
          </a:p>
        </p:txBody>
      </p:sp>
    </p:spTree>
    <p:extLst>
      <p:ext uri="{BB962C8B-B14F-4D97-AF65-F5344CB8AC3E}">
        <p14:creationId xmlns:p14="http://schemas.microsoft.com/office/powerpoint/2010/main" val="21331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5353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arteries that receive blood pumped by the ventricles divide into smaller arteries.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 turn divide into very small arteries, known as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arterioles –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blood to the capillaries – arterioles have smooth muscle in their walls.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or relaxation of this muscle is very important in regulating blood flow through the capillaries – </a:t>
            </a:r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vasoconstriction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vasodilation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3717032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Veins –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vessels that carry blood towards heart</a:t>
            </a:r>
          </a:p>
          <a:p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have muscular walls - not able to change their diameter in the way that arteries do.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Similarly, </a:t>
            </a:r>
            <a:r>
              <a:rPr lang="en-A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venules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veins that carry blood away from capillaries, do not have muscle in their walls that can change their diameter.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089018" cy="407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c.vanderbilt.edu/histology/labmanual2002/labsection2/Cardiovascular03_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3672408" cy="212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23528" y="548680"/>
            <a:ext cx="5472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Capillaries: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blood vessels that form a network, carrying blood close to every cell.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Enables cells to get their requirements from blood and to pass their waste into blood.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capillaries suits their function.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Capillary walls only one layer of cells – allows substances to pass easily 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rapidly)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blood and surrounding cells.</a:t>
            </a:r>
          </a:p>
        </p:txBody>
      </p:sp>
    </p:spTree>
    <p:extLst>
      <p:ext uri="{BB962C8B-B14F-4D97-AF65-F5344CB8AC3E}">
        <p14:creationId xmlns:p14="http://schemas.microsoft.com/office/powerpoint/2010/main" val="8033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85011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Circulatory System</a:t>
            </a:r>
          </a:p>
          <a:p>
            <a:endParaRPr lang="en-A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Body’s main internal transport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between cells inside body and environment outside.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link between body systems. </a:t>
            </a: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important in maintaining internal environment at a constant level.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h5.ggpht.com/styhkfukid/R-rpBh_IBuI/AAAAAAAAAM8/3NYBDFpqaek/arteryvei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8352928" cy="634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6143644"/>
            <a:ext cx="700092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0000"/>
                </a:solidFill>
              </a:rPr>
              <a:t>Comparison of cross-section between an artery and a vein</a:t>
            </a:r>
          </a:p>
        </p:txBody>
      </p:sp>
      <p:pic>
        <p:nvPicPr>
          <p:cNvPr id="3" name="Picture 2" descr="Figure 7.10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2" y="927101"/>
            <a:ext cx="8532019" cy="466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7.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44" y="1484784"/>
            <a:ext cx="3056544" cy="4503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332656"/>
            <a:ext cx="56166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blood back to heart</a:t>
            </a:r>
          </a:p>
          <a:p>
            <a:endParaRPr lang="en-A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in veins under low pressure. </a:t>
            </a:r>
          </a:p>
          <a:p>
            <a:pPr marL="285750" indent="-28575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is unable to move back to the heart solely from heart contractions alone.</a:t>
            </a:r>
          </a:p>
          <a:p>
            <a:pPr marL="742950" lvl="1" indent="-28575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pressure is too great</a:t>
            </a:r>
          </a:p>
          <a:p>
            <a:pPr marL="285750" indent="-28575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 movements push against sides of flexible large veins</a:t>
            </a:r>
          </a:p>
          <a:p>
            <a:pPr marL="285750" indent="-28575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blood to push back against one-way valves in veins</a:t>
            </a:r>
          </a:p>
          <a:p>
            <a:pPr marL="285750" indent="-28575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Valves close preventing backflow</a:t>
            </a:r>
          </a:p>
          <a:p>
            <a:pPr marL="285750" indent="-28575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is forced to move towards the heart.</a:t>
            </a:r>
          </a:p>
          <a:p>
            <a:pPr marL="285750" indent="-28575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is called </a:t>
            </a:r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venous return</a:t>
            </a:r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7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81162"/>
              </p:ext>
            </p:extLst>
          </p:nvPr>
        </p:nvGraphicFramePr>
        <p:xfrm>
          <a:off x="928662" y="1397000"/>
          <a:ext cx="7643866" cy="4846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382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Carry blood away from the heart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Carry blood towards the heart</a:t>
                      </a:r>
                      <a:endParaRPr lang="en-A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Have a blood pressure that increases as the ventricles contract and decreases as the ventricles relax</a:t>
                      </a:r>
                      <a:endParaRPr lang="en-A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en-AU" sz="24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Have a constant, relatively low blood</a:t>
                      </a:r>
                    </a:p>
                    <a:p>
                      <a:pPr algn="ctr"/>
                      <a:r>
                        <a:rPr kumimoji="0" lang="en-AU" sz="24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endParaRPr lang="en-A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Have thick, muscular, elastic walls</a:t>
                      </a:r>
                      <a:endParaRPr lang="en-A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Have thin, relatively inelastic walls with little muscle</a:t>
                      </a:r>
                      <a:endParaRPr lang="en-A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Have no valves</a:t>
                      </a:r>
                      <a:endParaRPr lang="en-A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Often have valves</a:t>
                      </a:r>
                      <a:endParaRPr lang="en-A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47667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000000"/>
                </a:solidFill>
              </a:rPr>
              <a:t>Differences between arteries and veins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486" y="3326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Blood Clotting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486" y="978987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Following injury involving blood vessel damage, events occur that help to minimise blood loss and prevent microbial infection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Arterial smooth muscle constrict to reduce blood flow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Rough surfaces of damaged blood vessels allow platelets to stick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Allows other platelets to also stick creating a plug.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Platelets release vasoconstrictor chemicals </a:t>
            </a:r>
            <a:r>
              <a:rPr lang="mr-IN" sz="2400" dirty="0"/>
              <a:t>–</a:t>
            </a:r>
            <a:r>
              <a:rPr lang="en-US" sz="2400" dirty="0"/>
              <a:t> enhance and prolong constriction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Above sufficient to stop bleeding in small capillary injuries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736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43841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More serious injuries require a blood clot (coagulation of blood):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Requires formation of clotting factors  present in plasma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Chemicals reactions create insoluble protein called </a:t>
            </a:r>
            <a:r>
              <a:rPr lang="en-US" sz="2400" i="1" dirty="0"/>
              <a:t>fibrin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Fibrin threads form a mesh </a:t>
            </a:r>
            <a:r>
              <a:rPr lang="mr-IN" sz="2400" dirty="0"/>
              <a:t>–</a:t>
            </a:r>
            <a:r>
              <a:rPr lang="en-US" sz="2400" dirty="0"/>
              <a:t> traps </a:t>
            </a:r>
            <a:r>
              <a:rPr lang="en-US" sz="2400" dirty="0" err="1"/>
              <a:t>rbc’s</a:t>
            </a:r>
            <a:r>
              <a:rPr lang="en-US" sz="2400" dirty="0"/>
              <a:t>, platelets and plasma.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Threads hold the clot in position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Clot shrinks </a:t>
            </a:r>
            <a:r>
              <a:rPr lang="mr-IN" sz="2400" dirty="0"/>
              <a:t>–</a:t>
            </a:r>
            <a:r>
              <a:rPr lang="en-US" sz="2400" dirty="0"/>
              <a:t> clot retraction </a:t>
            </a:r>
            <a:r>
              <a:rPr lang="mr-IN" sz="2400" dirty="0"/>
              <a:t>–</a:t>
            </a:r>
            <a:r>
              <a:rPr lang="en-US" sz="2400" dirty="0"/>
              <a:t> threads contract, pull edges of blood vessels together </a:t>
            </a:r>
            <a:r>
              <a:rPr lang="mr-IN" sz="2400" dirty="0"/>
              <a:t>–</a:t>
            </a:r>
            <a:r>
              <a:rPr lang="en-US" sz="2400" dirty="0"/>
              <a:t> squeezes out fluid called serum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Clot dries forming a scab</a:t>
            </a:r>
          </a:p>
        </p:txBody>
      </p:sp>
    </p:spTree>
    <p:extLst>
      <p:ext uri="{BB962C8B-B14F-4D97-AF65-F5344CB8AC3E}">
        <p14:creationId xmlns:p14="http://schemas.microsoft.com/office/powerpoint/2010/main" val="1681502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32656"/>
            <a:ext cx="8442648" cy="990600"/>
          </a:xfrm>
          <a:ln/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LYMPHATIC SYSTEM</a:t>
            </a:r>
          </a:p>
        </p:txBody>
      </p:sp>
      <p:pic>
        <p:nvPicPr>
          <p:cNvPr id="4" name="Picture 2" descr="20-01_LymphCapilrs_1.jpg                                       000163BEMacintosh HD                   ABA78158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2"/>
          <a:stretch>
            <a:fillRect/>
          </a:stretch>
        </p:blipFill>
        <p:spPr bwMode="auto">
          <a:xfrm>
            <a:off x="899592" y="1268760"/>
            <a:ext cx="7467600" cy="541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9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E1B7-631D-4462-9064-38F2BB69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76FA2-C1EC-457F-819A-215CCCFA1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2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 bwMode="auto">
          <a:xfrm>
            <a:off x="467544" y="1052736"/>
            <a:ext cx="8153400" cy="58052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 dirty="0">
                <a:solidFill>
                  <a:schemeClr val="tx1"/>
                </a:solidFill>
              </a:rPr>
              <a:t>Fluid forced from blood stream in capillaries into the tissues due to high pressure.</a:t>
            </a:r>
          </a:p>
          <a:p>
            <a:pPr marL="0" indent="0">
              <a:buNone/>
            </a:pPr>
            <a:r>
              <a:rPr lang="en-US" altLang="zh-CN" sz="3600" b="1" dirty="0">
                <a:solidFill>
                  <a:schemeClr val="tx1"/>
                </a:solidFill>
              </a:rPr>
              <a:t>Lymphatic system collects fluid to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3600" b="1" dirty="0">
                <a:solidFill>
                  <a:schemeClr val="tx1"/>
                </a:solidFill>
              </a:rPr>
              <a:t>Return it to blood stream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3600" b="1" dirty="0">
                <a:solidFill>
                  <a:schemeClr val="tx1"/>
                </a:solidFill>
              </a:rPr>
              <a:t>Filter out disease-causing microorganisms</a:t>
            </a:r>
          </a:p>
          <a:p>
            <a:pPr marL="0" indent="0">
              <a:buNone/>
            </a:pPr>
            <a:r>
              <a:rPr lang="en-US" altLang="zh-CN" sz="3600" b="1" dirty="0">
                <a:solidFill>
                  <a:schemeClr val="tx1"/>
                </a:solidFill>
              </a:rPr>
              <a:t>Consists of</a:t>
            </a:r>
          </a:p>
          <a:p>
            <a:pPr lvl="1"/>
            <a:r>
              <a:rPr lang="en-US" altLang="zh-CN" sz="3400" b="1" dirty="0">
                <a:solidFill>
                  <a:schemeClr val="tx1"/>
                </a:solidFill>
              </a:rPr>
              <a:t>A network of lymph capillaries joined to larger lymph vessels</a:t>
            </a:r>
          </a:p>
          <a:p>
            <a:pPr lvl="1"/>
            <a:r>
              <a:rPr lang="en-US" altLang="zh-CN" sz="3400" b="1" dirty="0">
                <a:solidFill>
                  <a:schemeClr val="tx1"/>
                </a:solidFill>
              </a:rPr>
              <a:t>Lymph nodes located along the length of larger lymph vessels</a:t>
            </a:r>
          </a:p>
          <a:p>
            <a:pPr lvl="1"/>
            <a:endParaRPr lang="en-US" altLang="zh-CN" sz="3400" b="1" dirty="0">
              <a:solidFill>
                <a:schemeClr val="tx1"/>
              </a:solidFill>
            </a:endParaRPr>
          </a:p>
          <a:p>
            <a:pPr>
              <a:buFont typeface="Wingdings" charset="0"/>
              <a:buNone/>
            </a:pPr>
            <a:r>
              <a:rPr lang="en-US" altLang="zh-CN" sz="36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332656"/>
            <a:ext cx="835292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dirty="0"/>
              <a:t>THE LYMPHATIC SYSTEM</a:t>
            </a:r>
          </a:p>
        </p:txBody>
      </p:sp>
    </p:spTree>
    <p:extLst>
      <p:ext uri="{BB962C8B-B14F-4D97-AF65-F5344CB8AC3E}">
        <p14:creationId xmlns:p14="http://schemas.microsoft.com/office/powerpoint/2010/main" val="1564417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ChangeArrowheads="1"/>
          </p:cNvSpPr>
          <p:nvPr/>
        </p:nvSpPr>
        <p:spPr bwMode="auto">
          <a:xfrm>
            <a:off x="4724400" y="1905000"/>
            <a:ext cx="4114800" cy="1447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700" b="1" i="1">
                <a:solidFill>
                  <a:srgbClr val="00B050"/>
                </a:solidFill>
                <a:latin typeface="Tw Cen MT" charset="0"/>
                <a:ea typeface="ＭＳ Ｐゴシック" charset="0"/>
                <a:cs typeface="Tw Cen MT" charset="0"/>
                <a:sym typeface="Tw Cen MT" charset="0"/>
              </a:rPr>
              <a:t>    </a:t>
            </a:r>
            <a:r>
              <a:rPr lang="en-US" sz="2700" b="1" i="1">
                <a:solidFill>
                  <a:srgbClr val="00B050"/>
                </a:solidFill>
                <a:latin typeface="Arial Rounded MT Bold" charset="0"/>
                <a:ea typeface="ＭＳ Ｐゴシック" charset="0"/>
                <a:cs typeface="Tw Cen MT" charset="0"/>
                <a:sym typeface="Tw Cen MT" charset="0"/>
              </a:rPr>
              <a:t>Essentially a drainage system accessory to venous system</a:t>
            </a:r>
            <a:endParaRPr lang="en-US" altLang="en-US" sz="2700" b="1" i="1">
              <a:solidFill>
                <a:srgbClr val="00B050"/>
              </a:solidFill>
              <a:latin typeface="Arial Rounded MT Bold" charset="0"/>
              <a:ea typeface="ＭＳ Ｐゴシック" charset="0"/>
              <a:cs typeface="Tw Cen MT" charset="0"/>
              <a:sym typeface="Tw Cen MT" charset="0"/>
            </a:endParaRPr>
          </a:p>
        </p:txBody>
      </p:sp>
      <p:sp>
        <p:nvSpPr>
          <p:cNvPr id="6147" name="Content Placeholder 5"/>
          <p:cNvSpPr>
            <a:spLocks noChangeArrowheads="1"/>
          </p:cNvSpPr>
          <p:nvPr/>
        </p:nvSpPr>
        <p:spPr bwMode="auto">
          <a:xfrm>
            <a:off x="4572000" y="4191000"/>
            <a:ext cx="4572000" cy="1371600"/>
          </a:xfrm>
          <a:prstGeom prst="rect">
            <a:avLst/>
          </a:prstGeom>
          <a:solidFill>
            <a:srgbClr val="B29C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i="1">
                <a:latin typeface="Tw Cen MT" charset="0"/>
                <a:ea typeface="ＭＳ Ｐゴシック" charset="0"/>
                <a:cs typeface="Tw Cen MT" charset="0"/>
                <a:sym typeface="Tw Cen MT" charset="0"/>
              </a:rPr>
              <a:t>     </a:t>
            </a:r>
            <a:r>
              <a:rPr lang="en-US" sz="2400" b="1" i="1">
                <a:latin typeface="Arial Rounded MT Bold" charset="0"/>
                <a:ea typeface="ＭＳ Ｐゴシック" charset="0"/>
                <a:cs typeface="Tw Cen MT" charset="0"/>
                <a:sym typeface="Tw Cen MT" charset="0"/>
              </a:rPr>
              <a:t>larger particles that escape into tissue fluid can only be removed via lymphatic system</a:t>
            </a:r>
            <a:endParaRPr lang="en-US" altLang="en-US" sz="2400" b="1" i="1">
              <a:latin typeface="Arial Rounded MT Bold" charset="0"/>
              <a:ea typeface="ＭＳ Ｐゴシック" charset="0"/>
              <a:cs typeface="Tw Cen MT" charset="0"/>
              <a:sym typeface="Tw Cen MT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641850" y="304800"/>
            <a:ext cx="4502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Tw Cen MT" charset="0"/>
                <a:ea typeface="ＭＳ Ｐゴシック" charset="0"/>
                <a:cs typeface="Tw Cen MT" charset="0"/>
                <a:sym typeface="Tw Cen MT" charset="0"/>
              </a:rPr>
              <a:t>LYMPHATIC SYSTEM</a:t>
            </a:r>
            <a:endParaRPr lang="en-US" altLang="en-US" sz="4000">
              <a:solidFill>
                <a:srgbClr val="000000"/>
              </a:solidFill>
              <a:latin typeface="Tw Cen MT" charset="0"/>
              <a:ea typeface="ＭＳ Ｐゴシック" charset="0"/>
              <a:cs typeface="Tw Cen MT" charset="0"/>
              <a:sym typeface="Tw Cen MT" charset="0"/>
            </a:endParaRPr>
          </a:p>
        </p:txBody>
      </p:sp>
      <p:pic>
        <p:nvPicPr>
          <p:cNvPr id="6149" name="Picture 5" descr="淋巴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7353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5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 autoUpdateAnimBg="0"/>
      <p:bldP spid="6147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terior anatomy of the heart.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143636" y="142852"/>
            <a:ext cx="2733694" cy="2928958"/>
          </a:xfrm>
          <a:prstGeom prst="rect">
            <a:avLst/>
          </a:prstGeom>
          <a:noFill/>
        </p:spPr>
      </p:pic>
      <p:pic>
        <p:nvPicPr>
          <p:cNvPr id="1028" name="Picture 4" descr="Interior anatomy of the heart.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143636" y="3500438"/>
            <a:ext cx="2733694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5643602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AND BLOOD VESSELS</a:t>
            </a:r>
          </a:p>
          <a:p>
            <a:r>
              <a:rPr lang="en-AU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</a:p>
          <a:p>
            <a:pPr marL="342900" indent="-342900">
              <a:buFont typeface="Arial"/>
              <a:buChar char="•"/>
            </a:pPr>
            <a:r>
              <a:rPr lang="en-A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Four-chambered double pump that pushes the blood around  body</a:t>
            </a:r>
          </a:p>
          <a:p>
            <a:pPr marL="342900" indent="-342900">
              <a:buFont typeface="Arial"/>
              <a:buChar char="•"/>
            </a:pPr>
            <a:r>
              <a:rPr lang="en-A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in the middle of the chest cavity, between the two lungs </a:t>
            </a:r>
            <a:r>
              <a:rPr lang="en-AU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a space called the mediastinum)</a:t>
            </a:r>
            <a:r>
              <a:rPr lang="en-A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A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heart is about the size of a closed human fist—about 12 cm long, 9 cm across the broadest point and about 6 cm thick. </a:t>
            </a:r>
          </a:p>
          <a:p>
            <a:pPr marL="342900" indent="-342900">
              <a:buFont typeface="Arial"/>
              <a:buChar char="•"/>
            </a:pPr>
            <a:r>
              <a:rPr lang="en-A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 around and completely enclosing it – the  </a:t>
            </a:r>
            <a:r>
              <a:rPr lang="en-A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pericardium</a:t>
            </a:r>
            <a:r>
              <a:rPr lang="en-A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holds it in place but allows it to move as it beats – also  prevents heart from overstretching. </a:t>
            </a:r>
          </a:p>
          <a:p>
            <a:pPr marL="342900" indent="-342900">
              <a:buFont typeface="Arial"/>
              <a:buChar char="•"/>
            </a:pPr>
            <a:r>
              <a:rPr lang="en-A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 of the heart is made up of </a:t>
            </a:r>
            <a:r>
              <a:rPr lang="en-A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760" y="3000372"/>
            <a:ext cx="3143240" cy="430887"/>
          </a:xfrm>
          <a:prstGeom prst="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chemeClr val="bg1"/>
                </a:solidFill>
              </a:rPr>
              <a:t>http://www.ynhh.org/cardiacRW/heart/exterior_heart_anatomy.jpg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0760" y="6427113"/>
            <a:ext cx="3143240" cy="430887"/>
          </a:xfrm>
          <a:prstGeom prst="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chemeClr val="bg1"/>
                </a:solidFill>
              </a:rPr>
              <a:t>http://www.ynhh.org/cardiacRW/heart/interior_heart_anatomy.jpg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-34490"/>
            <a:ext cx="8385175" cy="990600"/>
          </a:xfrm>
          <a:ln/>
        </p:spPr>
        <p:txBody>
          <a:bodyPr/>
          <a:lstStyle/>
          <a:p>
            <a:r>
              <a:rPr lang="en-US" altLang="zh-CN" sz="3200" b="1" dirty="0">
                <a:solidFill>
                  <a:schemeClr val="tx1"/>
                </a:solidFill>
              </a:rPr>
              <a:t>Components of the Lymphatic System</a:t>
            </a:r>
            <a:endParaRPr lang="en-US" altLang="zh-CN" sz="4000" dirty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28600" y="1524000"/>
            <a:ext cx="8726488" cy="533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81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Lymph</a:t>
            </a:r>
          </a:p>
          <a:p>
            <a:pPr>
              <a:lnSpc>
                <a:spcPct val="81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Lymphatic Vessels</a:t>
            </a:r>
          </a:p>
          <a:p>
            <a:pPr lvl="1">
              <a:lnSpc>
                <a:spcPct val="81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Lymphatic Capillaries</a:t>
            </a:r>
          </a:p>
          <a:p>
            <a:pPr lvl="1">
              <a:lnSpc>
                <a:spcPct val="81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Lymphatic Vessels</a:t>
            </a:r>
          </a:p>
          <a:p>
            <a:pPr lvl="1">
              <a:lnSpc>
                <a:spcPct val="81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Lymphatic Trunks</a:t>
            </a:r>
          </a:p>
          <a:p>
            <a:pPr lvl="1">
              <a:lnSpc>
                <a:spcPct val="81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Lymphatic Ducts</a:t>
            </a:r>
          </a:p>
          <a:p>
            <a:pPr>
              <a:lnSpc>
                <a:spcPct val="81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Lymphatic Organs</a:t>
            </a:r>
          </a:p>
          <a:p>
            <a:pPr lvl="1">
              <a:lnSpc>
                <a:spcPct val="81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Thymus</a:t>
            </a:r>
          </a:p>
          <a:p>
            <a:pPr lvl="1">
              <a:lnSpc>
                <a:spcPct val="81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Lymph Nodes</a:t>
            </a:r>
          </a:p>
          <a:p>
            <a:pPr lvl="1">
              <a:lnSpc>
                <a:spcPct val="81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Spleen</a:t>
            </a:r>
          </a:p>
          <a:p>
            <a:pPr lvl="1">
              <a:lnSpc>
                <a:spcPct val="81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Tonsils</a:t>
            </a:r>
          </a:p>
          <a:p>
            <a:pPr>
              <a:lnSpc>
                <a:spcPct val="81000"/>
              </a:lnSpc>
            </a:pPr>
            <a:r>
              <a:rPr lang="en-US" altLang="zh-CN" sz="3100" b="1" dirty="0">
                <a:solidFill>
                  <a:schemeClr val="tx1"/>
                </a:solidFill>
              </a:rPr>
              <a:t>Lymphatic cells</a:t>
            </a:r>
          </a:p>
        </p:txBody>
      </p:sp>
      <p:pic>
        <p:nvPicPr>
          <p:cNvPr id="8197" name="Picture 5" descr="lymp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08720"/>
            <a:ext cx="304604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7034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3958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87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igital_content\chapt14\art_library\color_art_library\14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82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7716837" cy="144780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Lymph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43" y="1274120"/>
            <a:ext cx="7716838" cy="3388658"/>
          </a:xfrm>
        </p:spPr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Tissue fluid (interstitial fluid) that enters the lymphatic vessels</a:t>
            </a:r>
          </a:p>
          <a:p>
            <a:r>
              <a:rPr lang="en-AU" dirty="0">
                <a:solidFill>
                  <a:schemeClr val="tx1"/>
                </a:solidFill>
              </a:rPr>
              <a:t>Similar to plasma</a:t>
            </a:r>
          </a:p>
          <a:p>
            <a:r>
              <a:rPr lang="en-AU" dirty="0">
                <a:solidFill>
                  <a:schemeClr val="tx1"/>
                </a:solidFill>
              </a:rPr>
              <a:t>Contains large proteins and disease-causing microorganisms</a:t>
            </a:r>
          </a:p>
        </p:txBody>
      </p:sp>
    </p:spTree>
    <p:extLst>
      <p:ext uri="{BB962C8B-B14F-4D97-AF65-F5344CB8AC3E}">
        <p14:creationId xmlns:p14="http://schemas.microsoft.com/office/powerpoint/2010/main" val="1031366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4190" y="187559"/>
            <a:ext cx="8153400" cy="990600"/>
          </a:xfrm>
          <a:ln/>
        </p:spPr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Lymphatic Capillaries 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52400" y="1600200"/>
            <a:ext cx="5562600" cy="4876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" charset="0"/>
                <a:sym typeface="Arial" charset="0"/>
              </a:rPr>
              <a:t>Features of structure:</a:t>
            </a:r>
            <a:r>
              <a:rPr lang="en-US" altLang="zh-CN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zh-CN" sz="2800" b="1" dirty="0">
                <a:solidFill>
                  <a:schemeClr val="tx1"/>
                </a:solidFill>
              </a:rPr>
              <a:t>Blind end</a:t>
            </a:r>
          </a:p>
          <a:p>
            <a:r>
              <a:rPr lang="en-US" altLang="zh-CN" sz="2800" b="1" dirty="0">
                <a:solidFill>
                  <a:schemeClr val="tx1"/>
                </a:solidFill>
              </a:rPr>
              <a:t>Single layer of overlapping endothelial cells</a:t>
            </a:r>
          </a:p>
          <a:p>
            <a:r>
              <a:rPr lang="en-US" altLang="zh-CN" sz="2800" b="1" dirty="0">
                <a:solidFill>
                  <a:schemeClr val="tx1"/>
                </a:solidFill>
              </a:rPr>
              <a:t>More permeable than that of blood capillary</a:t>
            </a:r>
          </a:p>
          <a:p>
            <a:r>
              <a:rPr lang="en-US" altLang="zh-CN" sz="2800" b="1" dirty="0">
                <a:solidFill>
                  <a:schemeClr val="tx1"/>
                </a:solidFill>
              </a:rPr>
              <a:t>Absent from avascular structures, brain, spinal cord splenic pulp and bone marrow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11269" name="Picture 6" descr="毛细淋巴管1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449513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毛细淋巴管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5400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67754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Lymph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Blind ended tubes in spaces between cells of most tissues</a:t>
            </a:r>
          </a:p>
          <a:p>
            <a:r>
              <a:rPr lang="en-AU" dirty="0">
                <a:solidFill>
                  <a:schemeClr val="tx1"/>
                </a:solidFill>
              </a:rPr>
              <a:t>Slightly larger than blood capillaries</a:t>
            </a:r>
          </a:p>
          <a:p>
            <a:r>
              <a:rPr lang="en-AU" dirty="0">
                <a:solidFill>
                  <a:schemeClr val="tx1"/>
                </a:solidFill>
              </a:rPr>
              <a:t>More permeable than capillaries</a:t>
            </a:r>
          </a:p>
          <a:p>
            <a:r>
              <a:rPr lang="en-AU" dirty="0">
                <a:solidFill>
                  <a:schemeClr val="tx1"/>
                </a:solidFill>
              </a:rPr>
              <a:t>Network joins to form two large lymphatic ducts that empty lymph into the L &amp; R Subclavian veins</a:t>
            </a:r>
          </a:p>
        </p:txBody>
      </p:sp>
    </p:spTree>
    <p:extLst>
      <p:ext uri="{BB962C8B-B14F-4D97-AF65-F5344CB8AC3E}">
        <p14:creationId xmlns:p14="http://schemas.microsoft.com/office/powerpoint/2010/main" val="780733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134"/>
            <a:ext cx="3035232" cy="3218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797300" cy="420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86" y="3284984"/>
            <a:ext cx="2438772" cy="351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81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Lymph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>
                <a:solidFill>
                  <a:schemeClr val="tx1"/>
                </a:solidFill>
              </a:rPr>
              <a:t>Also called lymph glands</a:t>
            </a:r>
          </a:p>
          <a:p>
            <a:r>
              <a:rPr lang="en-AU" dirty="0">
                <a:solidFill>
                  <a:schemeClr val="tx1"/>
                </a:solidFill>
              </a:rPr>
              <a:t>Occur at intervals along lymphatic vessels</a:t>
            </a:r>
          </a:p>
          <a:p>
            <a:r>
              <a:rPr lang="en-AU" dirty="0">
                <a:solidFill>
                  <a:schemeClr val="tx1"/>
                </a:solidFill>
              </a:rPr>
              <a:t>Most numerous in neck, armpits, groin and around alimentary canal (digestive tract)</a:t>
            </a:r>
          </a:p>
          <a:p>
            <a:r>
              <a:rPr lang="en-AU" dirty="0">
                <a:solidFill>
                  <a:schemeClr val="tx1"/>
                </a:solidFill>
              </a:rPr>
              <a:t>Bean shaped length </a:t>
            </a:r>
            <a:r>
              <a:rPr lang="en-AU" dirty="0" err="1">
                <a:solidFill>
                  <a:schemeClr val="tx1"/>
                </a:solidFill>
              </a:rPr>
              <a:t>betw</a:t>
            </a:r>
            <a:r>
              <a:rPr lang="en-AU" dirty="0">
                <a:solidFill>
                  <a:schemeClr val="tx1"/>
                </a:solidFill>
              </a:rPr>
              <a:t>. 1mm to 25mm</a:t>
            </a:r>
          </a:p>
          <a:p>
            <a:r>
              <a:rPr lang="en-AU" dirty="0">
                <a:solidFill>
                  <a:schemeClr val="tx1"/>
                </a:solidFill>
              </a:rPr>
              <a:t>Capsule of connective tissue forms a network</a:t>
            </a:r>
          </a:p>
          <a:p>
            <a:r>
              <a:rPr lang="en-AU" dirty="0">
                <a:solidFill>
                  <a:schemeClr val="tx1"/>
                </a:solidFill>
              </a:rPr>
              <a:t>Contain masses of lymphoid tissue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cells known as </a:t>
            </a:r>
            <a:r>
              <a:rPr lang="en-AU" i="1" dirty="0">
                <a:solidFill>
                  <a:schemeClr val="tx1"/>
                </a:solidFill>
              </a:rPr>
              <a:t>lymphocytes, macrophages, plasma cells.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17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260648"/>
            <a:ext cx="7716837" cy="144780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Role of lymphatic system in defence against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772816"/>
            <a:ext cx="7716838" cy="4627984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solidFill>
                  <a:schemeClr val="tx1"/>
                </a:solidFill>
              </a:rPr>
              <a:t>Lymph entering nodes contains cell debris, foreign particles and microorganisms</a:t>
            </a:r>
          </a:p>
          <a:p>
            <a:r>
              <a:rPr lang="en-AU" dirty="0">
                <a:solidFill>
                  <a:schemeClr val="tx1"/>
                </a:solidFill>
              </a:rPr>
              <a:t>Some are able to cause disease</a:t>
            </a:r>
          </a:p>
          <a:p>
            <a:r>
              <a:rPr lang="en-AU" dirty="0">
                <a:solidFill>
                  <a:schemeClr val="tx1"/>
                </a:solidFill>
              </a:rPr>
              <a:t>Larger particles trapped in lymphoid tissue</a:t>
            </a:r>
          </a:p>
          <a:p>
            <a:r>
              <a:rPr lang="en-AU" dirty="0">
                <a:solidFill>
                  <a:schemeClr val="tx1"/>
                </a:solidFill>
              </a:rPr>
              <a:t>Macrophages consume these by phagocytosis.</a:t>
            </a:r>
          </a:p>
          <a:p>
            <a:r>
              <a:rPr lang="en-AU" dirty="0">
                <a:solidFill>
                  <a:schemeClr val="tx1"/>
                </a:solidFill>
              </a:rPr>
              <a:t>Most bacteria destroyed in this way in 10-30 minutes</a:t>
            </a:r>
          </a:p>
          <a:p>
            <a:r>
              <a:rPr lang="en-AU" dirty="0">
                <a:solidFill>
                  <a:schemeClr val="tx1"/>
                </a:solidFill>
              </a:rPr>
              <a:t>During infections, numbers of lymphocytes increase, lymph nodes become sore and swollen.</a:t>
            </a:r>
          </a:p>
          <a:p>
            <a:r>
              <a:rPr lang="en-AU" dirty="0">
                <a:solidFill>
                  <a:schemeClr val="tx1"/>
                </a:solidFill>
              </a:rPr>
              <a:t>Infection in the finger may cause painful swelling in the armpit.</a:t>
            </a:r>
          </a:p>
        </p:txBody>
      </p:sp>
    </p:spTree>
    <p:extLst>
      <p:ext uri="{BB962C8B-B14F-4D97-AF65-F5344CB8AC3E}">
        <p14:creationId xmlns:p14="http://schemas.microsoft.com/office/powerpoint/2010/main" val="1017942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Blood groups and 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>
                <a:solidFill>
                  <a:schemeClr val="tx1"/>
                </a:solidFill>
              </a:rPr>
              <a:t>Given to people who suffer excessive blood loss, anaemia, leukaemia, haemophilia, etc.</a:t>
            </a:r>
          </a:p>
          <a:p>
            <a:r>
              <a:rPr lang="en-AU" dirty="0">
                <a:solidFill>
                  <a:schemeClr val="tx1"/>
                </a:solidFill>
              </a:rPr>
              <a:t>Blood or blood product injected into patient's bloodstream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Two grouping systems</a:t>
            </a:r>
          </a:p>
          <a:p>
            <a:r>
              <a:rPr lang="en-AU" dirty="0">
                <a:solidFill>
                  <a:schemeClr val="tx1"/>
                </a:solidFill>
              </a:rPr>
              <a:t>ABO</a:t>
            </a:r>
          </a:p>
          <a:p>
            <a:r>
              <a:rPr lang="en-AU" dirty="0">
                <a:solidFill>
                  <a:schemeClr val="tx1"/>
                </a:solidFill>
              </a:rPr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143959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7.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122995" cy="665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16837" cy="144780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ABO Blood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7716838" cy="3388658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Antigen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any substance able to stimulate the formation of </a:t>
            </a:r>
            <a:r>
              <a:rPr lang="en-AU" i="1" dirty="0">
                <a:solidFill>
                  <a:schemeClr val="tx1"/>
                </a:solidFill>
              </a:rPr>
              <a:t>antibodies.</a:t>
            </a:r>
          </a:p>
          <a:p>
            <a:r>
              <a:rPr lang="en-AU" dirty="0">
                <a:solidFill>
                  <a:schemeClr val="tx1"/>
                </a:solidFill>
              </a:rPr>
              <a:t>Antibodies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proteins  produced to combine with specific antigens</a:t>
            </a:r>
          </a:p>
          <a:p>
            <a:r>
              <a:rPr lang="en-AU" dirty="0">
                <a:solidFill>
                  <a:schemeClr val="tx1"/>
                </a:solidFill>
              </a:rPr>
              <a:t>ABO blood grouping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two antigens on RBC’s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Either antigen A or 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Antigen B, 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Both antigen A &amp; B, or 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Neither antigen A nor B.</a:t>
            </a:r>
          </a:p>
          <a:p>
            <a:r>
              <a:rPr lang="en-AU" dirty="0">
                <a:solidFill>
                  <a:schemeClr val="tx1"/>
                </a:solidFill>
              </a:rPr>
              <a:t>These are four possibilities that correspond to four human blood types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A, B, AB, or O</a:t>
            </a:r>
          </a:p>
        </p:txBody>
      </p:sp>
    </p:spTree>
    <p:extLst>
      <p:ext uri="{BB962C8B-B14F-4D97-AF65-F5344CB8AC3E}">
        <p14:creationId xmlns:p14="http://schemas.microsoft.com/office/powerpoint/2010/main" val="1992232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836712"/>
            <a:ext cx="7716838" cy="5564088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Blood type is an inherited characteristic</a:t>
            </a:r>
          </a:p>
          <a:p>
            <a:r>
              <a:rPr lang="en-AU" dirty="0">
                <a:solidFill>
                  <a:schemeClr val="tx1"/>
                </a:solidFill>
              </a:rPr>
              <a:t>Antibodies are produced in response to these antigens.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Antibody A (anti-A) reacts against antigen A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Antibody B (anti-B) reacts against antigen B</a:t>
            </a:r>
          </a:p>
          <a:p>
            <a:r>
              <a:rPr lang="en-AU" dirty="0">
                <a:solidFill>
                  <a:schemeClr val="tx1"/>
                </a:solidFill>
              </a:rPr>
              <a:t>You normally do not produce antibodies to your own blood type, so 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Type A person will produce anti-B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Type B person will produce anti-A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Type AB person will produce no antibodies, so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Type O person will produce both antibodies</a:t>
            </a:r>
          </a:p>
          <a:p>
            <a:pPr lvl="1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30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269461"/>
              </p:ext>
            </p:extLst>
          </p:nvPr>
        </p:nvGraphicFramePr>
        <p:xfrm>
          <a:off x="712788" y="1916833"/>
          <a:ext cx="7716838" cy="299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77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Blood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Antigens on red blood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Antibodies in plasma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Antigen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Anti-B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7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Antigen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Anti-A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7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Antigens</a:t>
                      </a:r>
                      <a:r>
                        <a:rPr lang="en-AU" baseline="0" dirty="0"/>
                        <a:t> A &amp; B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Neither Anti-A nor</a:t>
                      </a:r>
                      <a:r>
                        <a:rPr lang="en-AU" baseline="0" dirty="0"/>
                        <a:t> Anti-B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7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Neither Antigen A nor</a:t>
                      </a:r>
                      <a:r>
                        <a:rPr lang="en-AU" baseline="0" dirty="0"/>
                        <a:t> B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Both</a:t>
                      </a:r>
                      <a:r>
                        <a:rPr lang="en-AU" baseline="0" dirty="0"/>
                        <a:t> Anti-A and Anti-B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255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Rh Blood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Person with Rh antigens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Rh+</a:t>
            </a:r>
          </a:p>
          <a:p>
            <a:r>
              <a:rPr lang="en-AU" dirty="0">
                <a:solidFill>
                  <a:schemeClr val="tx1"/>
                </a:solidFill>
              </a:rPr>
              <a:t>Person without Rh antigens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Rh-</a:t>
            </a:r>
          </a:p>
        </p:txBody>
      </p:sp>
    </p:spTree>
    <p:extLst>
      <p:ext uri="{BB962C8B-B14F-4D97-AF65-F5344CB8AC3E}">
        <p14:creationId xmlns:p14="http://schemas.microsoft.com/office/powerpoint/2010/main" val="428412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Mixing of blood types causes antibodies to react against antigens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causes erythrocytes to clump together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called </a:t>
            </a:r>
            <a:r>
              <a:rPr lang="en-AU" i="1" dirty="0">
                <a:solidFill>
                  <a:schemeClr val="tx1"/>
                </a:solidFill>
              </a:rPr>
              <a:t>agglutination</a:t>
            </a:r>
          </a:p>
          <a:p>
            <a:r>
              <a:rPr lang="en-AU" i="1" dirty="0">
                <a:solidFill>
                  <a:schemeClr val="tx1"/>
                </a:solidFill>
              </a:rPr>
              <a:t>Most important during transfusions that the recipient is given the correct blood type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699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16837" cy="144780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Types of 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852936"/>
            <a:ext cx="7716838" cy="3600400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Whole blood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as it is taken from donor but with an anti-coagulant added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for massive blood loss</a:t>
            </a:r>
          </a:p>
          <a:p>
            <a:r>
              <a:rPr lang="en-AU" dirty="0">
                <a:solidFill>
                  <a:schemeClr val="tx1"/>
                </a:solidFill>
              </a:rPr>
              <a:t>Red cell concentrates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most plasma removed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for heart patients or severe anaemia</a:t>
            </a:r>
          </a:p>
          <a:p>
            <a:r>
              <a:rPr lang="en-AU" dirty="0">
                <a:solidFill>
                  <a:schemeClr val="tx1"/>
                </a:solidFill>
              </a:rPr>
              <a:t>Plasma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for patients who require extra clotting factors to control severe bleeding or for those with liver disease.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247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716838" cy="3619872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Platelet concentrates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to replace low numbers of platelets</a:t>
            </a:r>
          </a:p>
          <a:p>
            <a:r>
              <a:rPr lang="en-AU" dirty="0">
                <a:solidFill>
                  <a:schemeClr val="tx1"/>
                </a:solidFill>
              </a:rPr>
              <a:t>Cryoprecipitate frozen plasma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for haemophilia </a:t>
            </a:r>
            <a:r>
              <a:rPr lang="en-AU">
                <a:solidFill>
                  <a:schemeClr val="tx1"/>
                </a:solidFill>
              </a:rPr>
              <a:t>or severe </a:t>
            </a:r>
            <a:r>
              <a:rPr lang="en-AU" dirty="0">
                <a:solidFill>
                  <a:schemeClr val="tx1"/>
                </a:solidFill>
              </a:rPr>
              <a:t>bleeding</a:t>
            </a:r>
          </a:p>
          <a:p>
            <a:r>
              <a:rPr lang="en-AU" dirty="0">
                <a:solidFill>
                  <a:schemeClr val="tx1"/>
                </a:solidFill>
              </a:rPr>
              <a:t>Immunoglobulin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antibody proteins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for antibody deficiency or for those with reduced immunity</a:t>
            </a:r>
          </a:p>
          <a:p>
            <a:r>
              <a:rPr lang="en-AU" dirty="0">
                <a:solidFill>
                  <a:schemeClr val="tx1"/>
                </a:solidFill>
              </a:rPr>
              <a:t>Autologous transfusion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patient’s own blood is used. Blood collected prior to an operation and stored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AU" dirty="0">
                <a:solidFill>
                  <a:schemeClr val="tx1"/>
                </a:solidFill>
              </a:rPr>
              <a:t> used for elective surgery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959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57256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FLOW</a:t>
            </a:r>
          </a:p>
          <a:p>
            <a:endParaRPr lang="en-A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cycle, or heartbeat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of events that occurs in one complete beat of heart.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umping phase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heart muscle contracts – called 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systole. </a:t>
            </a:r>
          </a:p>
          <a:p>
            <a:pPr marL="342900" indent="-34290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Filling phase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heart muscle relaxes - called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diastole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short time both atria and ventricles are in diastole – atria fill with blood and the ventricles also receive blood as the valves between them are open.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052736"/>
            <a:ext cx="842493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Atrial systole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contraction of the atria – follows and forces remaining blood into the ventricles.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Atria now relax and refill while ventricles contract in </a:t>
            </a: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systole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systole forces blood into the arteries (Fig. 7.6). </a:t>
            </a:r>
          </a:p>
          <a:p>
            <a:pPr marL="342900" indent="-342900">
              <a:buFont typeface="Arial"/>
              <a:buChar char="•"/>
            </a:pPr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the left and right sides of the heart are two pumps, they operate together. 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atria contract simultaneously, and so do both ventricles.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16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ersonal.psu.edu/mjm5267/blogs/202c/cardiac%20cycle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5720" y="857232"/>
            <a:ext cx="8495328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14546" y="5715016"/>
            <a:ext cx="4572000" cy="6001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rgbClr val="000000"/>
                </a:solidFill>
                <a:hlinkClick r:id="rId4" invalidUrl="http://www.personal.psu.edu/mjm5267/blogs/202c/cardiac cycle.jpg"/>
              </a:rPr>
              <a:t>http://www.personal.psu.edu/mjm5267/blogs/202c/cardiac%20cycle.jpg</a:t>
            </a:r>
            <a:endParaRPr lang="en-AU" sz="1100" dirty="0">
              <a:solidFill>
                <a:srgbClr val="000000"/>
              </a:solidFill>
            </a:endParaRPr>
          </a:p>
          <a:p>
            <a:endParaRPr lang="en-AU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output</a:t>
            </a:r>
          </a:p>
          <a:p>
            <a:endParaRPr lang="en-AU" sz="2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blood flow depends on </a:t>
            </a:r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fast heart is beating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A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blood heart pumps with each beat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rate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number of heart beats per minute 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(bpm)</a:t>
            </a:r>
          </a:p>
          <a:p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 volume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volume of blood forced from a ventricle of the heart with each contraction </a:t>
            </a:r>
            <a:r>
              <a:rPr lang="en-A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(mL)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A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output – </a:t>
            </a:r>
            <a:r>
              <a:rPr lang="en-A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blood leaving one of the ventricles every minute - equal to the stroke volume multiplied by the heart rate:</a:t>
            </a:r>
          </a:p>
          <a:p>
            <a:endParaRPr lang="en-A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51723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output (mL/min) = </a:t>
            </a:r>
          </a:p>
          <a:p>
            <a:pPr algn="ctr"/>
            <a:r>
              <a:rPr lang="en-A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 volume (mL) × heart rate (bpm)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1763</TotalTime>
  <Words>2913</Words>
  <Application>Microsoft Office PowerPoint</Application>
  <PresentationFormat>On-screen Show (4:3)</PresentationFormat>
  <Paragraphs>329</Paragraphs>
  <Slides>56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Arial Rounded MT Bold</vt:lpstr>
      <vt:lpstr>Calibri</vt:lpstr>
      <vt:lpstr>Tw Cen MT</vt:lpstr>
      <vt:lpstr>Wingdings</vt:lpstr>
      <vt:lpstr>Sky</vt:lpstr>
      <vt:lpstr>PowerPoint Presentation</vt:lpstr>
      <vt:lpstr>ATAR Human Biology – 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LYMPHATIC SYSTEM</vt:lpstr>
      <vt:lpstr>PowerPoint Presentation</vt:lpstr>
      <vt:lpstr>PowerPoint Presentation</vt:lpstr>
      <vt:lpstr>PowerPoint Presentation</vt:lpstr>
      <vt:lpstr>Components of the Lymphatic System</vt:lpstr>
      <vt:lpstr>PowerPoint Presentation</vt:lpstr>
      <vt:lpstr>PowerPoint Presentation</vt:lpstr>
      <vt:lpstr>Lymph</vt:lpstr>
      <vt:lpstr>Lymphatic Capillaries </vt:lpstr>
      <vt:lpstr>Lymph Vessels</vt:lpstr>
      <vt:lpstr>PowerPoint Presentation</vt:lpstr>
      <vt:lpstr>Lymph Nodes</vt:lpstr>
      <vt:lpstr>Role of lymphatic system in defence against disease</vt:lpstr>
      <vt:lpstr>Blood groups and Transfusions</vt:lpstr>
      <vt:lpstr>ABO Blood Groups</vt:lpstr>
      <vt:lpstr>PowerPoint Presentation</vt:lpstr>
      <vt:lpstr>PowerPoint Presentation</vt:lpstr>
      <vt:lpstr>Rh Blood groups</vt:lpstr>
      <vt:lpstr>Transfusions</vt:lpstr>
      <vt:lpstr>Types of transfusions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2A/2B Human Biological Science</dc:title>
  <dc:creator>Greg Munyard</dc:creator>
  <cp:lastModifiedBy>Simon Leau</cp:lastModifiedBy>
  <cp:revision>72</cp:revision>
  <dcterms:created xsi:type="dcterms:W3CDTF">2010-04-18T08:40:47Z</dcterms:created>
  <dcterms:modified xsi:type="dcterms:W3CDTF">2020-04-01T07:21:02Z</dcterms:modified>
</cp:coreProperties>
</file>